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64" r:id="rId5"/>
    <p:sldId id="260" r:id="rId6"/>
    <p:sldId id="261" r:id="rId7"/>
    <p:sldId id="262" r:id="rId8"/>
    <p:sldId id="263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648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FC997-49BA-4D4F-A314-600E06929DB2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9857-7945-421F-91D8-C99E6D5A3A7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FC997-49BA-4D4F-A314-600E06929DB2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9857-7945-421F-91D8-C99E6D5A3A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FC997-49BA-4D4F-A314-600E06929DB2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9857-7945-421F-91D8-C99E6D5A3A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2C6C5F1-01F8-422C-AA21-CEE764516FE8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B59DDC4-CF63-4110-903A-3A2268537772}" type="slidenum">
              <a:rPr lang="en-US" smtClean="0">
                <a:solidFill>
                  <a:srgbClr val="94C600"/>
                </a:solidFill>
              </a:rPr>
              <a:pPr/>
              <a:t>‹#›</a:t>
            </a:fld>
            <a:endParaRPr lang="en-US">
              <a:solidFill>
                <a:srgbClr val="94C6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977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C5F1-01F8-422C-AA21-CEE764516FE8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DDC4-CF63-4110-903A-3A2268537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1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C5F1-01F8-422C-AA21-CEE764516FE8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DDC4-CF63-4110-903A-3A2268537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22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C5F1-01F8-422C-AA21-CEE764516FE8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DDC4-CF63-4110-903A-3A22685377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670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C5F1-01F8-422C-AA21-CEE764516FE8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DDC4-CF63-4110-903A-3A2268537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0405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C5F1-01F8-422C-AA21-CEE764516FE8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DDC4-CF63-4110-903A-3A2268537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592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C5F1-01F8-422C-AA21-CEE764516FE8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DDC4-CF63-4110-903A-3A2268537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2823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C5F1-01F8-422C-AA21-CEE764516FE8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DDC4-CF63-4110-903A-3A22685377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6775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FC997-49BA-4D4F-A314-600E06929DB2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9857-7945-421F-91D8-C99E6D5A3A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C5F1-01F8-422C-AA21-CEE764516FE8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DDC4-CF63-4110-903A-3A2268537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571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C5F1-01F8-422C-AA21-CEE764516FE8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DDC4-CF63-4110-903A-3A2268537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332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6C5F1-01F8-422C-AA21-CEE764516FE8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9DDC4-CF63-4110-903A-3A2268537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31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FC997-49BA-4D4F-A314-600E06929DB2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9859857-7945-421F-91D8-C99E6D5A3A7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FC997-49BA-4D4F-A314-600E06929DB2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9857-7945-421F-91D8-C99E6D5A3A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FC997-49BA-4D4F-A314-600E06929DB2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9857-7945-421F-91D8-C99E6D5A3A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FC997-49BA-4D4F-A314-600E06929DB2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9857-7945-421F-91D8-C99E6D5A3A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FC997-49BA-4D4F-A314-600E06929DB2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9857-7945-421F-91D8-C99E6D5A3A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FC997-49BA-4D4F-A314-600E06929DB2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9857-7945-421F-91D8-C99E6D5A3A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FC997-49BA-4D4F-A314-600E06929DB2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9857-7945-421F-91D8-C99E6D5A3A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65FC997-49BA-4D4F-A314-600E06929DB2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9859857-7945-421F-91D8-C99E6D5A3A7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2C6C5F1-01F8-422C-AA21-CEE764516FE8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B59DDC4-CF63-4110-903A-3A2268537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46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57200"/>
            <a:ext cx="8763000" cy="1470025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</a:rPr>
              <a:t>Define</a:t>
            </a:r>
            <a:r>
              <a:rPr lang="en-US" sz="7200" b="1" dirty="0" smtClean="0">
                <a:solidFill>
                  <a:srgbClr val="00B050"/>
                </a:solidFill>
              </a:rPr>
              <a:t> MONSTER</a:t>
            </a:r>
            <a:r>
              <a:rPr lang="en-US" sz="7200" b="1" dirty="0" smtClean="0">
                <a:solidFill>
                  <a:schemeClr val="bg1"/>
                </a:solidFill>
              </a:rPr>
              <a:t>.</a:t>
            </a: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667000"/>
            <a:ext cx="8534400" cy="3429000"/>
          </a:xfrm>
        </p:spPr>
        <p:txBody>
          <a:bodyPr>
            <a:normAutofit fontScale="92500" lnSpcReduction="10000"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Take </a:t>
            </a:r>
            <a:r>
              <a:rPr lang="en-US" sz="4800" b="1" dirty="0" smtClean="0">
                <a:solidFill>
                  <a:schemeClr val="bg1"/>
                </a:solidFill>
              </a:rPr>
              <a:t>two minutes </a:t>
            </a:r>
            <a:r>
              <a:rPr lang="en-US" sz="4800" dirty="0" smtClean="0">
                <a:solidFill>
                  <a:schemeClr val="bg1"/>
                </a:solidFill>
              </a:rPr>
              <a:t>to write your definition.  Draw a picture if it helps!</a:t>
            </a:r>
          </a:p>
          <a:p>
            <a:endParaRPr lang="en-US" sz="4800" dirty="0">
              <a:solidFill>
                <a:schemeClr val="bg1"/>
              </a:solidFill>
            </a:endParaRPr>
          </a:p>
          <a:p>
            <a:r>
              <a:rPr lang="en-US" sz="4800" b="1" dirty="0" smtClean="0">
                <a:solidFill>
                  <a:schemeClr val="bg1"/>
                </a:solidFill>
              </a:rPr>
              <a:t>Think. Pair. Share.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302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00B050"/>
                </a:solidFill>
              </a:rPr>
              <a:t>MONSTERS</a:t>
            </a:r>
            <a:endParaRPr lang="en-US" sz="96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133600"/>
            <a:ext cx="8382000" cy="4343400"/>
          </a:xfrm>
        </p:spPr>
        <p:txBody>
          <a:bodyPr>
            <a:normAutofit fontScale="85000" lnSpcReduction="20000"/>
          </a:bodyPr>
          <a:lstStyle/>
          <a:p>
            <a:r>
              <a:rPr lang="en-US" sz="4400" dirty="0" smtClean="0"/>
              <a:t>Take </a:t>
            </a:r>
            <a:r>
              <a:rPr lang="en-US" sz="4400" b="1" dirty="0" smtClean="0"/>
              <a:t>three minutes </a:t>
            </a:r>
            <a:r>
              <a:rPr lang="en-US" sz="4400" dirty="0" smtClean="0"/>
              <a:t>to write about a time when you had to face a “monster”.  </a:t>
            </a:r>
          </a:p>
          <a:p>
            <a:endParaRPr lang="en-US" sz="4400" dirty="0"/>
          </a:p>
          <a:p>
            <a:r>
              <a:rPr lang="en-US" sz="4400" dirty="0" smtClean="0"/>
              <a:t>What was your monster?  Did you win the fight?  </a:t>
            </a:r>
            <a:r>
              <a:rPr lang="en-US" sz="4400" i="1" dirty="0" smtClean="0"/>
              <a:t>What</a:t>
            </a:r>
            <a:r>
              <a:rPr lang="en-US" sz="4400" dirty="0" smtClean="0"/>
              <a:t> did you win?</a:t>
            </a:r>
          </a:p>
          <a:p>
            <a:endParaRPr lang="en-US" sz="4400" dirty="0"/>
          </a:p>
          <a:p>
            <a:r>
              <a:rPr lang="en-US" sz="4400" b="1" dirty="0" smtClean="0"/>
              <a:t>Personal Journal.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22457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“Bully Blight”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You will be reading an article today called the Bully Blight</a:t>
            </a:r>
          </a:p>
          <a:p>
            <a:r>
              <a:rPr lang="en-US" sz="3200" dirty="0" smtClean="0"/>
              <a:t>You will take notes in your journal in a t-chart</a:t>
            </a:r>
          </a:p>
          <a:p>
            <a:r>
              <a:rPr lang="en-US" sz="3200" dirty="0" smtClean="0"/>
              <a:t>You will then get in groups to discuss the article and answer questions</a:t>
            </a:r>
          </a:p>
          <a:p>
            <a:r>
              <a:rPr lang="en-US" sz="3200" dirty="0" smtClean="0"/>
              <a:t>You will then share your responses with the class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4915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2286000"/>
            <a:ext cx="3309803" cy="4114800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Create a T-Chart on a piece of paper.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On the left side, </a:t>
            </a:r>
            <a:r>
              <a:rPr lang="en-US" sz="2400" b="1" dirty="0" smtClean="0"/>
              <a:t>bullet at least 5 key points from </a:t>
            </a:r>
            <a:r>
              <a:rPr lang="en-US" sz="2400" b="1" dirty="0" smtClean="0"/>
              <a:t>the article.  </a:t>
            </a:r>
            <a:r>
              <a:rPr lang="en-US" sz="2400" b="1" dirty="0" smtClean="0"/>
              <a:t>Include any vocabulary you may not know.</a:t>
            </a:r>
            <a:endParaRPr lang="en-US" sz="24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On the right side, list what the article doesn’t say.  What has been left out?  Make an inference!</a:t>
            </a:r>
            <a:endParaRPr lang="en-US" sz="2400" b="1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724400" y="152400"/>
            <a:ext cx="3313355" cy="1939724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Note-Taking: Using a T-Chart</a:t>
            </a:r>
            <a:endParaRPr lang="en-US" sz="32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371600"/>
            <a:ext cx="3810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86000" y="533400"/>
            <a:ext cx="0" cy="5410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1000" y="7620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</a:rPr>
              <a:t>Key Points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7620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</a:rPr>
              <a:t>Inferences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1537901"/>
            <a:ext cx="1981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</a:rPr>
              <a:t>La </a:t>
            </a:r>
            <a:r>
              <a:rPr lang="en-US" b="1" dirty="0" err="1" smtClean="0">
                <a:solidFill>
                  <a:prstClr val="black"/>
                </a:solidFill>
              </a:rPr>
              <a:t>Shanda</a:t>
            </a:r>
            <a:r>
              <a:rPr lang="en-US" b="1" smtClean="0">
                <a:solidFill>
                  <a:prstClr val="black"/>
                </a:solidFill>
              </a:rPr>
              <a:t> Trimble </a:t>
            </a:r>
            <a:r>
              <a:rPr lang="en-US" b="1" dirty="0" smtClean="0">
                <a:solidFill>
                  <a:prstClr val="black"/>
                </a:solidFill>
              </a:rPr>
              <a:t>is bullied for her appearance.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38400" y="1537901"/>
            <a:ext cx="1905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</a:rPr>
              <a:t>Our society judges individuals who don’t fit a “normal</a:t>
            </a:r>
            <a:r>
              <a:rPr lang="en-US" b="1" smtClean="0">
                <a:solidFill>
                  <a:prstClr val="black"/>
                </a:solidFill>
              </a:rPr>
              <a:t>” profile.</a:t>
            </a:r>
            <a:endParaRPr lang="en-US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0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Bullying Article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91600" cy="5257800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solidFill>
                  <a:schemeClr val="bg1"/>
                </a:solidFill>
              </a:rPr>
              <a:t>You will get into your assigned group and take on the responsibility of one of the following roles:</a:t>
            </a:r>
          </a:p>
          <a:p>
            <a:endParaRPr lang="en-US" sz="2600" dirty="0" smtClean="0">
              <a:solidFill>
                <a:schemeClr val="bg1"/>
              </a:solidFill>
            </a:endParaRPr>
          </a:p>
          <a:p>
            <a:pPr marL="137160" indent="0" algn="ctr">
              <a:buNone/>
            </a:pPr>
            <a:r>
              <a:rPr lang="en-US" sz="2600" b="1" dirty="0" smtClean="0"/>
              <a:t>Discussion leader</a:t>
            </a:r>
          </a:p>
          <a:p>
            <a:pPr marL="137160" indent="0" algn="ctr">
              <a:buNone/>
            </a:pPr>
            <a:r>
              <a:rPr lang="en-US" sz="2600" b="1" dirty="0" smtClean="0">
                <a:solidFill>
                  <a:schemeClr val="bg1"/>
                </a:solidFill>
              </a:rPr>
              <a:t>Keeps group on task.  Navigates through questions.</a:t>
            </a:r>
          </a:p>
          <a:p>
            <a:pPr marL="137160" indent="0" algn="ctr">
              <a:buNone/>
            </a:pPr>
            <a:r>
              <a:rPr lang="en-US" sz="2600" b="1" dirty="0" smtClean="0"/>
              <a:t>Recorder</a:t>
            </a:r>
          </a:p>
          <a:p>
            <a:pPr marL="137160" indent="0" algn="ctr">
              <a:buNone/>
            </a:pPr>
            <a:r>
              <a:rPr lang="en-US" sz="2600" b="1" dirty="0" smtClean="0">
                <a:solidFill>
                  <a:schemeClr val="bg1"/>
                </a:solidFill>
              </a:rPr>
              <a:t>Records responses on a separate piece of paper.</a:t>
            </a:r>
          </a:p>
          <a:p>
            <a:pPr marL="137160" indent="0" algn="ctr">
              <a:buNone/>
            </a:pPr>
            <a:r>
              <a:rPr lang="en-US" sz="2600" b="1" dirty="0" smtClean="0"/>
              <a:t>Speaker</a:t>
            </a:r>
          </a:p>
          <a:p>
            <a:pPr marL="137160" indent="0" algn="ctr">
              <a:buNone/>
            </a:pPr>
            <a:r>
              <a:rPr lang="en-US" sz="2600" b="1" dirty="0" smtClean="0">
                <a:solidFill>
                  <a:schemeClr val="bg1"/>
                </a:solidFill>
              </a:rPr>
              <a:t>Shares with the class.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08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Group Questions – 7 minutes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5257800"/>
          </a:xfrm>
        </p:spPr>
        <p:txBody>
          <a:bodyPr/>
          <a:lstStyle/>
          <a:p>
            <a:pPr marL="137160" indent="0">
              <a:buNone/>
            </a:pPr>
            <a:r>
              <a:rPr lang="en-US" sz="3300" b="1" dirty="0" smtClean="0"/>
              <a:t>1.) What facts were surprising to the group about bullying?  Why?</a:t>
            </a:r>
          </a:p>
          <a:p>
            <a:pPr marL="137160" indent="0">
              <a:buNone/>
            </a:pPr>
            <a:endParaRPr lang="en-US" sz="3300" b="1" dirty="0" smtClean="0"/>
          </a:p>
          <a:p>
            <a:pPr marL="137160" indent="0">
              <a:buNone/>
            </a:pPr>
            <a:r>
              <a:rPr lang="en-US" sz="3300" b="1" dirty="0" smtClean="0"/>
              <a:t>2.) What is something new that the group learned as a result of reading this article?</a:t>
            </a:r>
          </a:p>
          <a:p>
            <a:pPr marL="137160" indent="0">
              <a:buNone/>
            </a:pPr>
            <a:endParaRPr lang="en-US" sz="3300" b="1" dirty="0"/>
          </a:p>
          <a:p>
            <a:pPr marL="137160" indent="0">
              <a:buNone/>
            </a:pPr>
            <a:r>
              <a:rPr lang="en-US" sz="3300" b="1" dirty="0" smtClean="0"/>
              <a:t>3.) What are some inferences (educated guesses) your group can establish where bullying is concerned?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0174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00B0F0"/>
                </a:solidFill>
              </a:rPr>
              <a:t>PERSONIFICATION</a:t>
            </a:r>
            <a:endParaRPr lang="en-US" sz="66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51054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Giving </a:t>
            </a:r>
            <a:r>
              <a:rPr lang="en-US" sz="3600" dirty="0">
                <a:solidFill>
                  <a:schemeClr val="bg1"/>
                </a:solidFill>
              </a:rPr>
              <a:t>human traits (qualities, feelings, </a:t>
            </a:r>
            <a:r>
              <a:rPr lang="en-US" sz="3600" dirty="0" smtClean="0">
                <a:solidFill>
                  <a:schemeClr val="bg1"/>
                </a:solidFill>
              </a:rPr>
              <a:t>actions, </a:t>
            </a:r>
            <a:r>
              <a:rPr lang="en-US" sz="3600" dirty="0">
                <a:solidFill>
                  <a:schemeClr val="bg1"/>
                </a:solidFill>
              </a:rPr>
              <a:t>or characteristics) to non-living objects (things, colors, qualities, or ideas</a:t>
            </a:r>
            <a:r>
              <a:rPr lang="en-US" sz="3600" dirty="0" smtClean="0">
                <a:solidFill>
                  <a:schemeClr val="bg1"/>
                </a:solidFill>
              </a:rPr>
              <a:t>).</a:t>
            </a:r>
          </a:p>
          <a:p>
            <a:pPr marL="13716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For example: </a:t>
            </a:r>
            <a:r>
              <a:rPr lang="en-US" sz="3600" dirty="0">
                <a:solidFill>
                  <a:schemeClr val="bg1"/>
                </a:solidFill>
              </a:rPr>
              <a:t>The window winked at me.</a:t>
            </a:r>
          </a:p>
          <a:p>
            <a:pPr marL="137160" indent="0">
              <a:buNone/>
            </a:pPr>
            <a:endParaRPr lang="en-US" dirty="0" smtClean="0"/>
          </a:p>
          <a:p>
            <a:pPr marL="137160" indent="0" algn="ctr">
              <a:buNone/>
            </a:pPr>
            <a:r>
              <a:rPr lang="en-US" dirty="0" smtClean="0"/>
              <a:t>Record examples of personification that you see </a:t>
            </a:r>
            <a:r>
              <a:rPr lang="en-US" smtClean="0"/>
              <a:t>in the video!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9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534400" cy="5943600"/>
          </a:xfrm>
        </p:spPr>
        <p:txBody>
          <a:bodyPr>
            <a:noAutofit/>
          </a:bodyPr>
          <a:lstStyle/>
          <a:p>
            <a:pPr algn="just"/>
            <a:r>
              <a:rPr lang="en-US" sz="2900" b="1" dirty="0" smtClean="0">
                <a:solidFill>
                  <a:schemeClr val="bg1"/>
                </a:solidFill>
              </a:rPr>
              <a:t>Hunger</a:t>
            </a:r>
            <a:r>
              <a:rPr lang="en-US" sz="2900" dirty="0" smtClean="0"/>
              <a:t> </a:t>
            </a:r>
            <a:r>
              <a:rPr lang="en-US" sz="2900" b="1" dirty="0" smtClean="0"/>
              <a:t>stole upon me so slowly </a:t>
            </a:r>
            <a:r>
              <a:rPr lang="en-US" sz="2900" dirty="0" smtClean="0"/>
              <a:t>that at first I was not aware of what hunger really meant. </a:t>
            </a:r>
            <a:r>
              <a:rPr lang="en-US" sz="2900" b="1" dirty="0" smtClean="0">
                <a:solidFill>
                  <a:schemeClr val="bg1"/>
                </a:solidFill>
              </a:rPr>
              <a:t>Hunger</a:t>
            </a:r>
            <a:r>
              <a:rPr lang="en-US" sz="2900" dirty="0" smtClean="0"/>
              <a:t> had always been more or less </a:t>
            </a:r>
            <a:r>
              <a:rPr lang="en-US" sz="2900" b="1" dirty="0" smtClean="0"/>
              <a:t>at my elbow when I played</a:t>
            </a:r>
            <a:r>
              <a:rPr lang="en-US" sz="2900" dirty="0" smtClean="0"/>
              <a:t>, but when I was five years old I began to wake up at night to find </a:t>
            </a:r>
            <a:r>
              <a:rPr lang="en-US" sz="2900" b="1" dirty="0" smtClean="0">
                <a:solidFill>
                  <a:schemeClr val="bg1"/>
                </a:solidFill>
              </a:rPr>
              <a:t>hunger</a:t>
            </a:r>
            <a:r>
              <a:rPr lang="en-US" sz="2900" dirty="0" smtClean="0"/>
              <a:t> </a:t>
            </a:r>
            <a:r>
              <a:rPr lang="en-US" sz="2900" b="1" dirty="0" smtClean="0"/>
              <a:t>at my bedside</a:t>
            </a:r>
            <a:r>
              <a:rPr lang="en-US" sz="2900" dirty="0" smtClean="0"/>
              <a:t>, </a:t>
            </a:r>
            <a:r>
              <a:rPr lang="en-US" sz="2900" b="1" dirty="0" smtClean="0"/>
              <a:t>staring at me</a:t>
            </a:r>
            <a:r>
              <a:rPr lang="en-US" sz="2900" dirty="0" smtClean="0"/>
              <a:t>. The </a:t>
            </a:r>
            <a:r>
              <a:rPr lang="en-US" sz="2900" b="1" dirty="0" smtClean="0">
                <a:solidFill>
                  <a:schemeClr val="bg1"/>
                </a:solidFill>
              </a:rPr>
              <a:t>hunger</a:t>
            </a:r>
            <a:r>
              <a:rPr lang="en-US" sz="2900" dirty="0" smtClean="0"/>
              <a:t> </a:t>
            </a:r>
            <a:r>
              <a:rPr lang="en-US" sz="2900" b="1" dirty="0" smtClean="0"/>
              <a:t>I had known before </a:t>
            </a:r>
            <a:r>
              <a:rPr lang="en-US" sz="2900" dirty="0" smtClean="0"/>
              <a:t>this had </a:t>
            </a:r>
            <a:r>
              <a:rPr lang="en-US" sz="2900" b="1" dirty="0" smtClean="0"/>
              <a:t>been no grim, hostile stranger</a:t>
            </a:r>
            <a:r>
              <a:rPr lang="en-US" sz="2900" dirty="0" smtClean="0"/>
              <a:t>, it had been a normal </a:t>
            </a:r>
            <a:r>
              <a:rPr lang="en-US" sz="2900" b="1" dirty="0" smtClean="0">
                <a:solidFill>
                  <a:schemeClr val="bg1"/>
                </a:solidFill>
              </a:rPr>
              <a:t>hunger</a:t>
            </a:r>
            <a:r>
              <a:rPr lang="en-US" sz="2900" dirty="0" smtClean="0"/>
              <a:t> that had </a:t>
            </a:r>
            <a:r>
              <a:rPr lang="en-US" sz="2900" b="1" dirty="0" smtClean="0"/>
              <a:t>made me beg </a:t>
            </a:r>
            <a:r>
              <a:rPr lang="en-US" sz="2900" dirty="0" smtClean="0"/>
              <a:t>constantly for a crust of bread, and when I ate a crust or two I was satisfied. But now for the first time in my life, I have to pause and think of what’s happening to me.</a:t>
            </a:r>
          </a:p>
          <a:p>
            <a:r>
              <a:rPr lang="en-US" sz="2200" b="1" i="1" dirty="0" smtClean="0">
                <a:solidFill>
                  <a:schemeClr val="bg1"/>
                </a:solidFill>
              </a:rPr>
              <a:t>What is the dominating literary device used in the passage above?</a:t>
            </a:r>
          </a:p>
          <a:p>
            <a:r>
              <a:rPr lang="en-US" sz="2200" b="1" i="1" dirty="0" smtClean="0">
                <a:solidFill>
                  <a:schemeClr val="bg1"/>
                </a:solidFill>
              </a:rPr>
              <a:t>Predict: What is “Black Boy” dealing with?</a:t>
            </a:r>
            <a:endParaRPr lang="en-US" sz="22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1640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86</TotalTime>
  <Words>492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Apex</vt:lpstr>
      <vt:lpstr>Austin</vt:lpstr>
      <vt:lpstr>Define MONSTER.</vt:lpstr>
      <vt:lpstr>MONSTERS</vt:lpstr>
      <vt:lpstr>“Bully Blight”</vt:lpstr>
      <vt:lpstr>Note-Taking: Using a T-Chart</vt:lpstr>
      <vt:lpstr>Bullying Article Review</vt:lpstr>
      <vt:lpstr>Group Questions – 7 minutes</vt:lpstr>
      <vt:lpstr>PERSONIFICATION</vt:lpstr>
      <vt:lpstr>PowerPoint Presentation</vt:lpstr>
    </vt:vector>
  </TitlesOfParts>
  <Company>IPSD #204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Define MONSTER.</dc:title>
  <dc:creator>4installs</dc:creator>
  <cp:lastModifiedBy>Tech Services</cp:lastModifiedBy>
  <cp:revision>22</cp:revision>
  <dcterms:created xsi:type="dcterms:W3CDTF">2011-08-25T22:03:52Z</dcterms:created>
  <dcterms:modified xsi:type="dcterms:W3CDTF">2013-08-28T12:56:24Z</dcterms:modified>
</cp:coreProperties>
</file>